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5356" autoAdjust="0"/>
  </p:normalViewPr>
  <p:slideViewPr>
    <p:cSldViewPr snapToGrid="0" showGuides="1">
      <p:cViewPr varScale="1">
        <p:scale>
          <a:sx n="70" d="100"/>
          <a:sy n="70" d="100"/>
        </p:scale>
        <p:origin x="702" y="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92" d="100"/>
          <a:sy n="92" d="100"/>
        </p:scale>
        <p:origin x="373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5/12/2015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5/12/2015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cs typeface="Arial" pitchFamily="34" charset="0"/>
              </a:rPr>
              <a:t>NOTE: </a:t>
            </a:r>
            <a:r>
              <a:rPr lang="en-US" sz="1200" dirty="0" smtClean="0">
                <a:cs typeface="Arial" pitchFamily="34" charset="0"/>
              </a:rPr>
              <a:t>Want a different image </a:t>
            </a:r>
            <a:r>
              <a:rPr lang="en-US" sz="1200" dirty="0">
                <a:cs typeface="Arial" pitchFamily="34" charset="0"/>
              </a:rPr>
              <a:t>on this </a:t>
            </a:r>
            <a:r>
              <a:rPr lang="en-US" sz="1200" dirty="0" smtClean="0">
                <a:cs typeface="Arial" pitchFamily="34" charset="0"/>
              </a:rPr>
              <a:t>slide? Select </a:t>
            </a:r>
            <a:r>
              <a:rPr lang="en-US" sz="1200" dirty="0">
                <a:cs typeface="Arial" pitchFamily="34" charset="0"/>
              </a:rPr>
              <a:t>the picture and delete it. </a:t>
            </a:r>
            <a:r>
              <a:rPr lang="en-US" sz="1200" dirty="0" smtClean="0">
                <a:cs typeface="Arial" pitchFamily="34" charset="0"/>
              </a:rPr>
              <a:t>Now </a:t>
            </a:r>
            <a:r>
              <a:rPr lang="en-US" sz="1200" dirty="0">
                <a:cs typeface="Arial" pitchFamily="34" charset="0"/>
              </a:rPr>
              <a:t>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51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05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91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pic>
        <p:nvPicPr>
          <p:cNvPr id="11" name="Picture 10" title="Ribbon tab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/>
              <a:t>Click to edit Master subtitle style</a:t>
            </a:r>
          </a:p>
        </p:txBody>
      </p:sp>
      <p:pic>
        <p:nvPicPr>
          <p:cNvPr id="10" name="Picture 9" title="Ribbon tab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pic>
        <p:nvPicPr>
          <p:cNvPr id="7" name="Picture 6" title="Ribbon tab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5/12/2015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  <a:p>
            <a:pPr lvl="5"/>
            <a:r>
              <a:rPr/>
              <a:t>Sixth level</a:t>
            </a:r>
          </a:p>
          <a:p>
            <a:pPr lvl="6"/>
            <a:r>
              <a:rPr/>
              <a:t>Seventh level</a:t>
            </a:r>
          </a:p>
          <a:p>
            <a:pPr lvl="7"/>
            <a:r>
              <a:rPr/>
              <a:t>Eighth level</a:t>
            </a:r>
          </a:p>
          <a:p>
            <a:pPr lvl="8"/>
            <a:r>
              <a:rPr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5/12/2015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uk.wikipedia.org/wiki/%D0%90%D0%BD%D1%82%D0%B8%D1%87%D0%BD%D0%B0_%D0%BB%D1%96%D1%82%D0%B5%D1%80%D0%B0%D1%82%D1%83%D1%80%D0%B0" TargetMode="External"/><Relationship Id="rId3" Type="http://schemas.openxmlformats.org/officeDocument/2006/relationships/hyperlink" Target="https://uk.wikipedia.org/wiki/%D0%9D%D0%BE%D0%B2%D0%B8%D0%B9_%D1%87%D0%B0%D1%81" TargetMode="External"/><Relationship Id="rId7" Type="http://schemas.openxmlformats.org/officeDocument/2006/relationships/hyperlink" Target="https://uk.wikipedia.org/wiki/XVI_%D1%81%D1%82%D0%BE%D0%BB%D1%96%D1%82%D1%82%D1%8F" TargetMode="External"/><Relationship Id="rId2" Type="http://schemas.openxmlformats.org/officeDocument/2006/relationships/hyperlink" Target="https://uk.wikipedia.org/wiki/%D0%A1%D0%B5%D1%80%D0%B5%D0%B4%D0%BD%D1%8C%D0%BE%D0%B2%D1%96%D1%87%D1%87%D1%8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k.wikipedia.org/wiki/%D0%9C%D0%B8%D1%81%D1%82%D0%B5%D1%86%D1%82%D0%B2%D0%BE" TargetMode="External"/><Relationship Id="rId5" Type="http://schemas.openxmlformats.org/officeDocument/2006/relationships/hyperlink" Target="https://uk.wikipedia.org/wiki/%D0%90%D0%BD%D1%82%D0%B8%D1%87%D0%BD%D1%96%D1%81%D1%82%D1%8C" TargetMode="External"/><Relationship Id="rId4" Type="http://schemas.openxmlformats.org/officeDocument/2006/relationships/hyperlink" Target="https://uk.wikipedia.org/wiki/%D0%93%D1%83%D0%BC%D0%B0%D0%BD%D1%96%D0%B7%D0%BC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uk.wikipedia.org/wiki/1475" TargetMode="External"/><Relationship Id="rId7" Type="http://schemas.openxmlformats.org/officeDocument/2006/relationships/image" Target="../media/image10.png"/><Relationship Id="rId2" Type="http://schemas.openxmlformats.org/officeDocument/2006/relationships/hyperlink" Target="http://uk.wikipedia.org/wiki/%D0%9C%D1%96%D0%BA%D0%B5%D0%BB%D0%B0%D0%BD%D0%B4%D0%B6%D0%B5%D0%BB%D0%BE_%D0%91%D1%83%D0%BE%D0%BD%D0%B0%D1%80%D0%BE%D1%82%D1%82%D1%96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://uk.wikipedia.org/wiki/156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uk.wikipedia.org/wiki/XVII" TargetMode="External"/><Relationship Id="rId2" Type="http://schemas.openxmlformats.org/officeDocument/2006/relationships/hyperlink" Target="http://uk.wikipedia.org/wiki/%D0%93%D0%B5%D1%82%D1%8C%D0%BC%D0%B0%D0%BD%D1%89%D0%B8%D0%BD%D0%B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://uk.wikipedia.org/wiki/XVIII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uk.wikipedia.org/wiki/%D0%A5%D1%80%D0%B0%D0%BC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Open book on table, blurred shelves of books in background" title="Sample Picture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extBox 1"/>
          <p:cNvSpPr txBox="1"/>
          <p:nvPr/>
        </p:nvSpPr>
        <p:spPr>
          <a:xfrm>
            <a:off x="1214651" y="2691683"/>
            <a:ext cx="536357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8800" dirty="0" smtClean="0"/>
              <a:t>Бароко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Замість висновків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8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000" dirty="0" smtClean="0"/>
              <a:t>Що на вас чекає</a:t>
            </a:r>
            <a:endParaRPr lang="en-US" sz="4000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3200" dirty="0" err="1" smtClean="0"/>
              <a:t>Баро́ко</a:t>
            </a:r>
            <a:r>
              <a:rPr lang="ru-RU" sz="3200" dirty="0" smtClean="0"/>
              <a:t>, </a:t>
            </a:r>
            <a:r>
              <a:rPr lang="ru-RU" sz="3200" dirty="0" err="1" smtClean="0"/>
              <a:t>що</a:t>
            </a:r>
            <a:r>
              <a:rPr lang="ru-RU" sz="3200" dirty="0" smtClean="0"/>
              <a:t> </a:t>
            </a:r>
            <a:r>
              <a:rPr lang="ru-RU" sz="3200" dirty="0" err="1" smtClean="0"/>
              <a:t>це</a:t>
            </a:r>
            <a:r>
              <a:rPr lang="ru-RU" sz="3200" dirty="0" smtClean="0"/>
              <a:t> </a:t>
            </a:r>
            <a:r>
              <a:rPr lang="uk-UA" sz="3200" dirty="0" smtClean="0"/>
              <a:t>і з чим його їдять</a:t>
            </a:r>
          </a:p>
          <a:p>
            <a:r>
              <a:rPr lang="uk-UA" sz="3200" dirty="0" smtClean="0"/>
              <a:t>Короткий опис його рис</a:t>
            </a:r>
            <a:endParaRPr lang="en-US" sz="3200" dirty="0" smtClean="0"/>
          </a:p>
          <a:p>
            <a:r>
              <a:rPr lang="ru-RU" sz="3200" dirty="0" err="1" smtClean="0"/>
              <a:t>Бароко</a:t>
            </a:r>
            <a:r>
              <a:rPr lang="ru-RU" sz="3200" dirty="0" smtClean="0"/>
              <a:t> в </a:t>
            </a:r>
            <a:r>
              <a:rPr lang="ru-RU" sz="3200" dirty="0" err="1" smtClean="0"/>
              <a:t>Українї</a:t>
            </a:r>
            <a:endParaRPr lang="en-US" sz="3200" dirty="0"/>
          </a:p>
        </p:txBody>
      </p:sp>
      <p:pic>
        <p:nvPicPr>
          <p:cNvPr id="8194" name="Picture 2" descr="Картинки по запросу здивуванн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8342" y="2195392"/>
            <a:ext cx="2101850" cy="2672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000" dirty="0" smtClean="0"/>
              <a:t>Бароко, що воно таке?</a:t>
            </a:r>
            <a:endParaRPr lang="uk-UA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82" y="1539815"/>
            <a:ext cx="9982200" cy="4572000"/>
          </a:xfrm>
        </p:spPr>
        <p:txBody>
          <a:bodyPr>
            <a:normAutofit/>
          </a:bodyPr>
          <a:lstStyle/>
          <a:p>
            <a:r>
              <a:rPr lang="uk-UA" sz="2400" dirty="0" err="1"/>
              <a:t>Баро́ко</a:t>
            </a:r>
            <a:r>
              <a:rPr lang="uk-UA" sz="2400" dirty="0"/>
              <a:t> — стиль у європейському мистецтві початку 16 — кінця 18 </a:t>
            </a:r>
            <a:r>
              <a:rPr lang="uk-UA" sz="2400" dirty="0" err="1"/>
              <a:t>ст</a:t>
            </a:r>
            <a:endParaRPr lang="uk-UA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6663" y="2187394"/>
            <a:ext cx="3201558" cy="42700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100" y="2816136"/>
            <a:ext cx="4518890" cy="301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04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000" dirty="0" smtClean="0"/>
              <a:t>Трішки хронології</a:t>
            </a:r>
            <a:endParaRPr lang="uk-UA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900" y="1600200"/>
            <a:ext cx="9982200" cy="1181100"/>
          </a:xfrm>
        </p:spPr>
        <p:txBody>
          <a:bodyPr>
            <a:normAutofit/>
          </a:bodyPr>
          <a:lstStyle/>
          <a:p>
            <a:r>
              <a:rPr lang="uk-UA" sz="2800" dirty="0"/>
              <a:t>Хронологічно </a:t>
            </a:r>
            <a:r>
              <a:rPr lang="uk-UA" sz="2800" b="1" dirty="0" smtClean="0"/>
              <a:t>Бароко</a:t>
            </a:r>
            <a:r>
              <a:rPr lang="uk-UA" sz="2800" dirty="0" smtClean="0"/>
              <a:t> </a:t>
            </a:r>
            <a:r>
              <a:rPr lang="uk-UA" sz="2800" dirty="0"/>
              <a:t>слідує за </a:t>
            </a:r>
            <a:r>
              <a:rPr lang="uk-UA" sz="2800" b="1" dirty="0"/>
              <a:t>Ренесансом,</a:t>
            </a:r>
            <a:r>
              <a:rPr lang="uk-UA" sz="2800" dirty="0"/>
              <a:t> за ним слідує </a:t>
            </a:r>
            <a:r>
              <a:rPr lang="uk-UA" sz="2800" b="1" dirty="0"/>
              <a:t>Класицизм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104900" y="2628900"/>
            <a:ext cx="3733800" cy="3467100"/>
          </a:xfrm>
          <a:prstGeom prst="rect">
            <a:avLst/>
          </a:prstGeom>
        </p:spPr>
        <p:txBody>
          <a:bodyPr vert="horz" lIns="0" tIns="45720" rIns="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uk-UA" sz="2800" b="1" dirty="0" err="1" smtClean="0"/>
              <a:t>Ренеса́нс</a:t>
            </a:r>
            <a:r>
              <a:rPr lang="uk-UA" sz="2800" dirty="0"/>
              <a:t> — культурно-філософський рух кінця </a:t>
            </a:r>
            <a:r>
              <a:rPr lang="uk-UA" sz="2800" dirty="0">
                <a:hlinkClick r:id="rId2" tooltip="Середньовіччя"/>
              </a:rPr>
              <a:t>Середньовіччя</a:t>
            </a:r>
            <a:r>
              <a:rPr lang="uk-UA" sz="2800" dirty="0"/>
              <a:t> — початку </a:t>
            </a:r>
            <a:r>
              <a:rPr lang="uk-UA" sz="2800" dirty="0">
                <a:hlinkClick r:id="rId3" tooltip="Новий час"/>
              </a:rPr>
              <a:t>Нового </a:t>
            </a:r>
            <a:r>
              <a:rPr lang="uk-UA" sz="2800" dirty="0" smtClean="0">
                <a:hlinkClick r:id="rId3" tooltip="Новий час"/>
              </a:rPr>
              <a:t>часу</a:t>
            </a:r>
            <a:r>
              <a:rPr lang="en-US" sz="2800" dirty="0" smtClean="0"/>
              <a:t>.</a:t>
            </a:r>
          </a:p>
          <a:p>
            <a:r>
              <a:rPr lang="uk-UA" sz="2800" dirty="0" smtClean="0"/>
              <a:t>ґрунтувався </a:t>
            </a:r>
            <a:r>
              <a:rPr lang="uk-UA" sz="2800" dirty="0"/>
              <a:t>на ідеалах </a:t>
            </a:r>
            <a:r>
              <a:rPr lang="uk-UA" sz="2800" dirty="0">
                <a:hlinkClick r:id="rId4" tooltip="Гуманізм"/>
              </a:rPr>
              <a:t>гуманізму</a:t>
            </a:r>
            <a:r>
              <a:rPr lang="uk-UA" sz="2800" dirty="0"/>
              <a:t> та орієнтувався на спадщину </a:t>
            </a:r>
            <a:r>
              <a:rPr lang="uk-UA" sz="2800" dirty="0">
                <a:hlinkClick r:id="rId5" tooltip="Античність"/>
              </a:rPr>
              <a:t>античності</a:t>
            </a:r>
            <a:r>
              <a:rPr lang="uk-UA" sz="2800" dirty="0"/>
              <a:t>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326382" y="2628900"/>
            <a:ext cx="4294118" cy="393700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uk-UA" sz="2800" b="1" dirty="0" err="1"/>
              <a:t>Класици́зм</a:t>
            </a:r>
            <a:r>
              <a:rPr lang="uk-UA" sz="2800" dirty="0"/>
              <a:t> </a:t>
            </a:r>
            <a:r>
              <a:rPr lang="uk-UA" sz="2800" dirty="0" smtClean="0"/>
              <a:t>— </a:t>
            </a:r>
            <a:r>
              <a:rPr lang="uk-UA" sz="2800" dirty="0"/>
              <a:t>напрям в європейському </a:t>
            </a:r>
            <a:r>
              <a:rPr lang="uk-UA" sz="2800" dirty="0">
                <a:hlinkClick r:id="rId6" tooltip="Мистецтво"/>
              </a:rPr>
              <a:t>мистецтві</a:t>
            </a:r>
            <a:r>
              <a:rPr lang="uk-UA" sz="2800" dirty="0"/>
              <a:t>, який уперше заявив про себе в італійській культурі </a:t>
            </a:r>
            <a:r>
              <a:rPr lang="en-US" sz="2800" dirty="0">
                <a:hlinkClick r:id="rId7" tooltip="XVI століття"/>
              </a:rPr>
              <a:t>XVI-</a:t>
            </a:r>
            <a:r>
              <a:rPr lang="uk-UA" sz="2800" dirty="0">
                <a:hlinkClick r:id="rId7" tooltip="XVI століття"/>
              </a:rPr>
              <a:t>го ст</a:t>
            </a:r>
            <a:r>
              <a:rPr lang="uk-UA" sz="2800" dirty="0" smtClean="0">
                <a:hlinkClick r:id="rId7" tooltip="XVI століття"/>
              </a:rPr>
              <a:t>.</a:t>
            </a:r>
            <a:endParaRPr lang="en-US" sz="2800" dirty="0" smtClean="0"/>
          </a:p>
          <a:p>
            <a:r>
              <a:rPr lang="ru-RU" sz="2800" dirty="0"/>
              <a:t>характерна </a:t>
            </a:r>
            <a:r>
              <a:rPr lang="ru-RU" sz="2800" dirty="0" err="1"/>
              <a:t>орієнтація</a:t>
            </a:r>
            <a:r>
              <a:rPr lang="ru-RU" sz="2800" dirty="0"/>
              <a:t> на </a:t>
            </a:r>
            <a:r>
              <a:rPr lang="ru-RU" sz="2800" dirty="0" err="1">
                <a:hlinkClick r:id="rId8" tooltip="Антична література"/>
              </a:rPr>
              <a:t>античну</a:t>
            </a:r>
            <a:r>
              <a:rPr lang="ru-RU" sz="2800" dirty="0">
                <a:hlinkClick r:id="rId8" tooltip="Антична література"/>
              </a:rPr>
              <a:t> </a:t>
            </a:r>
            <a:r>
              <a:rPr lang="ru-RU" sz="2800" dirty="0" err="1">
                <a:hlinkClick r:id="rId8" tooltip="Антична література"/>
              </a:rPr>
              <a:t>літературу</a:t>
            </a:r>
            <a:r>
              <a:rPr lang="ru-RU" sz="2800" dirty="0"/>
              <a:t>, яка </a:t>
            </a:r>
            <a:r>
              <a:rPr lang="ru-RU" sz="2800" dirty="0" err="1"/>
              <a:t>проголошувалася</a:t>
            </a:r>
            <a:r>
              <a:rPr lang="ru-RU" sz="2800" dirty="0"/>
              <a:t> </a:t>
            </a:r>
            <a:r>
              <a:rPr lang="ru-RU" sz="2800" dirty="0" err="1"/>
              <a:t>ідеальною</a:t>
            </a:r>
            <a:r>
              <a:rPr lang="ru-RU" sz="2800" dirty="0"/>
              <a:t>, </a:t>
            </a:r>
            <a:r>
              <a:rPr lang="ru-RU" sz="2800" dirty="0" err="1"/>
              <a:t>класичною</a:t>
            </a:r>
            <a:r>
              <a:rPr lang="ru-RU" sz="2800" dirty="0"/>
              <a:t>, </a:t>
            </a:r>
            <a:r>
              <a:rPr lang="ru-RU" sz="2800" dirty="0" err="1"/>
              <a:t>гідною</a:t>
            </a:r>
            <a:r>
              <a:rPr lang="ru-RU" sz="2800" dirty="0"/>
              <a:t> </a:t>
            </a:r>
            <a:r>
              <a:rPr lang="ru-RU" sz="2800" dirty="0" err="1"/>
              <a:t>наслідування</a:t>
            </a:r>
            <a:r>
              <a:rPr lang="ru-RU" sz="2800" dirty="0"/>
              <a:t>.</a:t>
            </a:r>
            <a:endParaRPr lang="uk-UA" sz="2800" dirty="0"/>
          </a:p>
        </p:txBody>
      </p:sp>
    </p:spTree>
    <p:extLst>
      <p:ext uri="{BB962C8B-B14F-4D97-AF65-F5344CB8AC3E}">
        <p14:creationId xmlns:p14="http://schemas.microsoft.com/office/powerpoint/2010/main" val="255622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000" dirty="0" smtClean="0"/>
              <a:t>Характерні риси стилю</a:t>
            </a:r>
            <a:endParaRPr lang="uk-UA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82" y="1960470"/>
            <a:ext cx="9982200" cy="4572000"/>
          </a:xfrm>
        </p:spPr>
        <p:txBody>
          <a:bodyPr/>
          <a:lstStyle/>
          <a:p>
            <a:r>
              <a:rPr lang="uk-UA" b="1" dirty="0" smtClean="0"/>
              <a:t>ПАРАДНІСТЬ</a:t>
            </a:r>
          </a:p>
          <a:p>
            <a:pPr marL="0" indent="0">
              <a:buNone/>
            </a:pPr>
            <a:endParaRPr lang="uk-UA" b="1" dirty="0" smtClean="0"/>
          </a:p>
          <a:p>
            <a:r>
              <a:rPr lang="uk-UA" b="1" dirty="0" smtClean="0"/>
              <a:t>УРОЧИСТІСТЬ</a:t>
            </a:r>
          </a:p>
          <a:p>
            <a:pPr marL="0" indent="0">
              <a:buNone/>
            </a:pPr>
            <a:endParaRPr lang="uk-UA" b="1" dirty="0" smtClean="0"/>
          </a:p>
          <a:p>
            <a:r>
              <a:rPr lang="uk-UA" b="1" dirty="0" smtClean="0"/>
              <a:t>ПИШНІСТЬ</a:t>
            </a:r>
          </a:p>
          <a:p>
            <a:pPr marL="0" indent="0">
              <a:buNone/>
            </a:pPr>
            <a:endParaRPr lang="uk-UA" b="1" dirty="0" smtClean="0"/>
          </a:p>
          <a:p>
            <a:r>
              <a:rPr lang="uk-UA" b="1" dirty="0" smtClean="0"/>
              <a:t>ДИНАМІЧНІСТЬ</a:t>
            </a:r>
            <a:endParaRPr lang="uk-UA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7732" y="1600200"/>
            <a:ext cx="6757850" cy="450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58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000" dirty="0" smtClean="0"/>
              <a:t>Культура Бароко тяжіє до такого як:</a:t>
            </a:r>
            <a:endParaRPr lang="uk-UA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z="2800" dirty="0" smtClean="0"/>
              <a:t>вразити </a:t>
            </a:r>
            <a:r>
              <a:rPr lang="uk-UA" sz="2800" dirty="0"/>
              <a:t>читача пишним оздобленням твору;</a:t>
            </a:r>
          </a:p>
          <a:p>
            <a:pPr lvl="0"/>
            <a:r>
              <a:rPr lang="uk-UA" sz="2800" dirty="0" smtClean="0"/>
              <a:t>постійного </a:t>
            </a:r>
            <a:r>
              <a:rPr lang="uk-UA" sz="2800" dirty="0"/>
              <a:t>руху, пишності, вихору часу;</a:t>
            </a:r>
          </a:p>
          <a:p>
            <a:pPr lvl="0"/>
            <a:r>
              <a:rPr lang="uk-UA" sz="2800" dirty="0"/>
              <a:t>Алегоризм;</a:t>
            </a:r>
          </a:p>
          <a:p>
            <a:pPr lvl="0"/>
            <a:r>
              <a:rPr lang="uk-UA" sz="2800" dirty="0"/>
              <a:t>Різкий контраст;</a:t>
            </a:r>
          </a:p>
          <a:p>
            <a:pPr lvl="0"/>
            <a:r>
              <a:rPr lang="uk-UA" sz="2800" dirty="0" smtClean="0"/>
              <a:t>Життєствердне сприйняття </a:t>
            </a:r>
            <a:r>
              <a:rPr lang="uk-UA" sz="2800" dirty="0"/>
              <a:t>дійсності;</a:t>
            </a:r>
          </a:p>
          <a:p>
            <a:pPr lvl="0"/>
            <a:r>
              <a:rPr lang="uk-UA" sz="2800" dirty="0" smtClean="0"/>
              <a:t>Просвітницька тематика;</a:t>
            </a:r>
            <a:endParaRPr lang="uk-UA" sz="2800" dirty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63271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000" dirty="0" smtClean="0"/>
              <a:t>А хто ж засновник цього всього?</a:t>
            </a:r>
            <a:endParaRPr lang="uk-UA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900" y="1600200"/>
            <a:ext cx="10287000" cy="4572000"/>
          </a:xfrm>
        </p:spPr>
        <p:txBody>
          <a:bodyPr>
            <a:normAutofit/>
          </a:bodyPr>
          <a:lstStyle/>
          <a:p>
            <a:r>
              <a:rPr lang="uk-UA" sz="2400" dirty="0"/>
              <a:t>Засновником бароко в Італії вважають </a:t>
            </a:r>
            <a:r>
              <a:rPr lang="uk-UA" sz="2400" b="1" dirty="0">
                <a:hlinkClick r:id="rId2" tooltip="Мікеланджело Буонаротті"/>
              </a:rPr>
              <a:t>Мікеланджело </a:t>
            </a:r>
            <a:r>
              <a:rPr lang="uk-UA" sz="2400" b="1" dirty="0" err="1">
                <a:hlinkClick r:id="rId2" tooltip="Мікеланджело Буонаротті"/>
              </a:rPr>
              <a:t>Буонаротті</a:t>
            </a:r>
            <a:r>
              <a:rPr lang="uk-UA" sz="2400" dirty="0"/>
              <a:t> (*</a:t>
            </a:r>
            <a:r>
              <a:rPr lang="uk-UA" sz="2400" dirty="0" smtClean="0">
                <a:hlinkClick r:id="rId3" tooltip="1475"/>
              </a:rPr>
              <a:t>1475</a:t>
            </a:r>
            <a:r>
              <a:rPr lang="uk-UA" sz="2400" dirty="0" smtClean="0"/>
              <a:t> – </a:t>
            </a:r>
            <a:r>
              <a:rPr lang="uk-UA" sz="2400" dirty="0" smtClean="0">
                <a:hlinkClick r:id="rId4" tooltip="1564"/>
              </a:rPr>
              <a:t>1564</a:t>
            </a:r>
            <a:r>
              <a:rPr lang="uk-UA" sz="2400" dirty="0"/>
              <a:t>).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900" y="2535238"/>
            <a:ext cx="2571750" cy="32956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8162" y="2535238"/>
            <a:ext cx="3654676" cy="4064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84222" y="2535238"/>
            <a:ext cx="2907678" cy="386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06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000" dirty="0" smtClean="0"/>
              <a:t>Українське бароко (Козацьке бароко)</a:t>
            </a:r>
            <a:endParaRPr lang="uk-UA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800" dirty="0" smtClean="0"/>
              <a:t>мистецький стиль, </a:t>
            </a:r>
            <a:r>
              <a:rPr lang="uk-UA" sz="2800" dirty="0"/>
              <a:t>що був поширений в українських землях </a:t>
            </a:r>
            <a:r>
              <a:rPr lang="uk-UA" sz="2800" dirty="0">
                <a:hlinkClick r:id="rId2" tooltip="Гетьманщина"/>
              </a:rPr>
              <a:t>Війська Запорозького</a:t>
            </a:r>
            <a:r>
              <a:rPr lang="uk-UA" sz="2800" dirty="0"/>
              <a:t> у </a:t>
            </a:r>
            <a:r>
              <a:rPr lang="uk-UA" sz="2800" dirty="0">
                <a:hlinkClick r:id="rId3" tooltip="XVII"/>
              </a:rPr>
              <a:t>XVII</a:t>
            </a:r>
            <a:r>
              <a:rPr lang="uk-UA" sz="2800" dirty="0"/>
              <a:t>–</a:t>
            </a:r>
            <a:r>
              <a:rPr lang="uk-UA" sz="2800" dirty="0">
                <a:hlinkClick r:id="rId4" tooltip="XVIII"/>
              </a:rPr>
              <a:t>XVIII</a:t>
            </a:r>
            <a:r>
              <a:rPr lang="uk-UA" sz="2800" dirty="0"/>
              <a:t> ст.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700" y="2618926"/>
            <a:ext cx="5307082" cy="398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08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000" dirty="0" smtClean="0"/>
              <a:t>Чому саме Українське а не звичайне?</a:t>
            </a:r>
            <a:endParaRPr lang="uk-UA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900" y="1600200"/>
            <a:ext cx="4064000" cy="4572000"/>
          </a:xfrm>
        </p:spPr>
        <p:txBody>
          <a:bodyPr>
            <a:normAutofit/>
          </a:bodyPr>
          <a:lstStyle/>
          <a:p>
            <a:r>
              <a:rPr lang="uk-UA" sz="2400" dirty="0"/>
              <a:t>Українські </a:t>
            </a:r>
            <a:r>
              <a:rPr lang="uk-UA" sz="2400" dirty="0" smtClean="0"/>
              <a:t>архітектори </a:t>
            </a:r>
            <a:r>
              <a:rPr lang="uk-UA" sz="2400" dirty="0"/>
              <a:t>намагалися об'єднати в кам'яному </a:t>
            </a:r>
            <a:r>
              <a:rPr lang="uk-UA" sz="2400" dirty="0">
                <a:hlinkClick r:id="rId2" tooltip="Храм"/>
              </a:rPr>
              <a:t>храмовому</a:t>
            </a:r>
            <a:r>
              <a:rPr lang="uk-UA" sz="2400" dirty="0"/>
              <a:t> </a:t>
            </a:r>
            <a:r>
              <a:rPr lang="uk-UA" sz="2400" dirty="0" smtClean="0"/>
              <a:t/>
            </a:r>
            <a:br>
              <a:rPr lang="uk-UA" sz="2400" dirty="0" smtClean="0"/>
            </a:br>
            <a:r>
              <a:rPr lang="uk-UA" sz="2400" dirty="0" smtClean="0"/>
              <a:t>будівництві </a:t>
            </a:r>
            <a:r>
              <a:rPr lang="uk-UA" sz="2400" dirty="0"/>
              <a:t>європейський вплив мистецтва бароко із набутими ними самими традиціями будівництва </a:t>
            </a:r>
            <a:r>
              <a:rPr lang="uk-UA" sz="2400" dirty="0" smtClean="0"/>
              <a:t>дерев'яних храмів.</a:t>
            </a:r>
            <a:endParaRPr lang="uk-UA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600" y="1739900"/>
            <a:ext cx="627380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33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</TotalTime>
  <Words>169</Words>
  <Application>Microsoft Office PowerPoint</Application>
  <PresentationFormat>Widescreen</PresentationFormat>
  <Paragraphs>39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Euphemia</vt:lpstr>
      <vt:lpstr>Plantagenet Cherokee</vt:lpstr>
      <vt:lpstr>Wingdings</vt:lpstr>
      <vt:lpstr>Academic Literature 16x9</vt:lpstr>
      <vt:lpstr>PowerPoint Presentation</vt:lpstr>
      <vt:lpstr>Що на вас чекає</vt:lpstr>
      <vt:lpstr>Бароко, що воно таке?</vt:lpstr>
      <vt:lpstr>Трішки хронології</vt:lpstr>
      <vt:lpstr>Характерні риси стилю</vt:lpstr>
      <vt:lpstr>Культура Бароко тяжіє до такого як:</vt:lpstr>
      <vt:lpstr>А хто ж засновник цього всього?</vt:lpstr>
      <vt:lpstr>Українське бароко (Козацьке бароко)</vt:lpstr>
      <vt:lpstr>Чому саме Українське а не звичайне?</vt:lpstr>
      <vt:lpstr>Замість висновків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With Picture Layout</dc:title>
  <dc:creator>Vova</dc:creator>
  <cp:lastModifiedBy>Volodia Kuzmenko</cp:lastModifiedBy>
  <cp:revision>19</cp:revision>
  <dcterms:created xsi:type="dcterms:W3CDTF">2014-04-17T22:28:38Z</dcterms:created>
  <dcterms:modified xsi:type="dcterms:W3CDTF">2015-05-12T08:13:38Z</dcterms:modified>
</cp:coreProperties>
</file>

<file path=docProps/thumbnail.jpeg>
</file>